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859" r:id="rId3"/>
    <p:sldId id="860" r:id="rId4"/>
    <p:sldId id="861" r:id="rId5"/>
    <p:sldId id="862" r:id="rId6"/>
    <p:sldId id="863" r:id="rId7"/>
    <p:sldId id="864" r:id="rId8"/>
    <p:sldId id="865" r:id="rId9"/>
    <p:sldId id="866" r:id="rId10"/>
    <p:sldId id="867" r:id="rId11"/>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82" d="100"/>
          <a:sy n="82" d="100"/>
        </p:scale>
        <p:origin x="64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5" Type="http://schemas.openxmlformats.org/officeDocument/2006/relationships/tableStyles" Target="tableStyles.xml"/><Relationship Id="rId14" Type="http://schemas.openxmlformats.org/officeDocument/2006/relationships/viewProps" Target="viewProps.xml"/><Relationship Id="rId13" Type="http://schemas.openxmlformats.org/officeDocument/2006/relationships/presProps" Target="presProps.xml"/><Relationship Id="rId12" Type="http://schemas.openxmlformats.org/officeDocument/2006/relationships/notesMaster" Target="notesMasters/notesMaster1.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0.png"/><Relationship Id="rId1"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第一部分   基础过关篇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基础训练  </a:t>
            </a:r>
            <a:r>
              <a:rPr lang="en-US" altLang="zh-CN" sz="4800" b="0" dirty="0" smtClean="0">
                <a:solidFill>
                  <a:srgbClr val="000000"/>
                </a:solidFill>
                <a:latin typeface="+mj-lt"/>
                <a:ea typeface="微软雅黑" panose="020B0503020204020204" pitchFamily="34" charset="-122"/>
                <a:cs typeface="微软雅黑" panose="020B0503020204020204" pitchFamily="34" charset="-122"/>
              </a:rPr>
              <a:t>5</a:t>
            </a:r>
            <a:endParaRPr lang="zh-CN" altLang="en-US" sz="4800" b="0" dirty="0">
              <a:solidFill>
                <a:srgbClr val="000000"/>
              </a:solidFill>
              <a:latin typeface="+mj-lt"/>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774817"/>
            <a:ext cx="11485848" cy="1130246"/>
          </a:xfrm>
        </p:spPr>
        <p:txBody>
          <a:bodyPr/>
          <a:lstStyle/>
          <a:p>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介绍了中国四个少数民族</a:t>
            </a:r>
            <a:r>
              <a:rPr lang="en-US" altLang="zh-CN" b="1" dirty="0">
                <a:latin typeface="楷体" panose="02010609060101010101" pitchFamily="49"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白族、蒙古族、壮族和苗族的独特文化习俗和传统节日。</a:t>
            </a:r>
            <a:endParaRPr lang="zh-CN" altLang="en-US" dirty="0"/>
          </a:p>
        </p:txBody>
      </p:sp>
      <p:pic>
        <p:nvPicPr>
          <p:cNvPr id="3" name="语篇导航-DA.eps" descr="id:2147486385;FounderCES"/>
          <p:cNvPicPr/>
          <p:nvPr/>
        </p:nvPicPr>
        <p:blipFill>
          <a:blip r:embed="rId1"/>
          <a:stretch>
            <a:fillRect/>
          </a:stretch>
        </p:blipFill>
        <p:spPr>
          <a:xfrm>
            <a:off x="577736" y="2852936"/>
            <a:ext cx="1917070" cy="468115"/>
          </a:xfrm>
          <a:prstGeom prst="rect">
            <a:avLst/>
          </a:prstGeom>
        </p:spPr>
      </p:pic>
      <p:pic>
        <p:nvPicPr>
          <p:cNvPr id="4" name="图片 3"/>
          <p:cNvPicPr>
            <a:picLocks noChangeAspect="1"/>
          </p:cNvPicPr>
          <p:nvPr/>
        </p:nvPicPr>
        <p:blipFill>
          <a:blip r:embed="rId2"/>
          <a:stretch>
            <a:fillRect/>
          </a:stretch>
        </p:blipFill>
        <p:spPr>
          <a:xfrm>
            <a:off x="665390" y="1268760"/>
            <a:ext cx="10859632" cy="1380096"/>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7460"/>
          </a:xfrm>
        </p:spPr>
        <p:txBody>
          <a:bodyPr/>
          <a:lstStyle/>
          <a:p>
            <a:pPr indent="609600" hangingPunct="0">
              <a:spcAft>
                <a:spcPts val="0"/>
              </a:spcAft>
              <a:tabLst>
                <a:tab pos="4050665"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are 56 ethnic</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民族的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groups in China. Different ethnic groups have their own special cultures. Let’s enjoy some of them.</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②</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people use a very old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way, tie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-dye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扎染</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dye clothes. Tie-dye has a history of nearly 1,</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500 years. During the Tang and Song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Dynasties, people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chose tie-dyed clothes as gifts.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③</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Mongolian people live in the Mongolian yurts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蒙古包</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These yurts are large round tents and their tops look like umbrellas. They are the traditional homes of the Mongolian people. The yurts are usually white because they’re made of sheep’s wool. And white is a symbol of happiness.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3105"/>
          </a:xfrm>
        </p:spPr>
        <p:txBody>
          <a:bodyPr/>
          <a:lstStyle/>
          <a:p>
            <a:pPr indent="609600" hangingPunct="0">
              <a:spcAft>
                <a:spcPts val="0"/>
              </a:spcAft>
              <a:tabLst>
                <a:tab pos="4050665"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④</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Zhuang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people like singing even more than talking. On the third day of the third Chinese lunar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阴历的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month, they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hold a big singing festival. It is </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thrilling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wonderful. Men and women singers sing in pairs. The winners are the “king” and “queen” of singing.</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⑤</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Miao people have a special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festival, Manghao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Festival. It’s in the first Chinese lunar month every year. The Miao people regard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Manghao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 a hero who helped to protect their homes. At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festival,young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men dress up like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Manghao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touch others to send good wishes.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tabLst>
                <a:tab pos="4050665"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uses tie-dye to dye clothes most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people.	B. The Mongolian people.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 Miao people.	D.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Zhuang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people.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73306" y="836712"/>
            <a:ext cx="407484" cy="461665"/>
          </a:xfrm>
          <a:prstGeom prst="rect">
            <a:avLst/>
          </a:prstGeom>
        </p:spPr>
        <p:txBody>
          <a:bodyPr wrap="none">
            <a:spAutoFit/>
          </a:bodyPr>
          <a:lstStyle/>
          <a:p>
            <a:r>
              <a:rPr lang="en-US" altLang="zh-CN" sz="2400" dirty="0"/>
              <a:t>A</a:t>
            </a:r>
            <a:endParaRPr lang="zh-CN" altLang="en-US" dirty="0"/>
          </a:p>
        </p:txBody>
      </p:sp>
      <p:sp>
        <p:nvSpPr>
          <p:cNvPr id="5" name="内容占位符 1"/>
          <p:cNvSpPr txBox="1"/>
          <p:nvPr/>
        </p:nvSpPr>
        <p:spPr bwMode="auto">
          <a:xfrm>
            <a:off x="360854" y="2398755"/>
            <a:ext cx="11485848"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a:t>
            </a:r>
            <a:r>
              <a:rPr lang="en-US" altLang="zh-CN" b="1" dirty="0" err="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Bai</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people use a very old </a:t>
            </a:r>
            <a:r>
              <a:rPr lang="en-US" altLang="zh-CN" b="1" dirty="0" err="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way, tie</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-dye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扎染</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to dye clothes</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可知，白族人用一种非常古老的方法——扎染来给衣服染色。故选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p:nvPr/>
        </p:nvSpPr>
        <p:spPr bwMode="auto">
          <a:xfrm>
            <a:off x="360854" y="3507777"/>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050665" algn="l"/>
                <a:tab pos="729107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What’s the Mongolian yurt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654675" algn="l"/>
                <a:tab pos="7289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 traditional home.	B. A big festival.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654675" algn="l"/>
                <a:tab pos="7289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 special song.	D. A good wish.</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873306" y="3598369"/>
            <a:ext cx="407484" cy="461665"/>
          </a:xfrm>
          <a:prstGeom prst="rect">
            <a:avLst/>
          </a:prstGeom>
        </p:spPr>
        <p:txBody>
          <a:bodyPr wrap="none">
            <a:spAutoFit/>
          </a:bodyPr>
          <a:lstStyle/>
          <a:p>
            <a:r>
              <a:rPr lang="en-US" altLang="zh-CN" sz="2400" dirty="0"/>
              <a:t>A</a:t>
            </a:r>
            <a:endParaRPr lang="zh-CN" altLang="en-US" dirty="0"/>
          </a:p>
        </p:txBody>
      </p:sp>
      <p:sp>
        <p:nvSpPr>
          <p:cNvPr id="8" name="内容占位符 1"/>
          <p:cNvSpPr txBox="1"/>
          <p:nvPr/>
        </p:nvSpPr>
        <p:spPr bwMode="auto">
          <a:xfrm>
            <a:off x="360854" y="517907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“They are the traditional homes of the Mongolian people</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可知，蒙古包是蒙古人民的传统居所。故选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10216"/>
            <a:ext cx="11485848" cy="1754326"/>
          </a:xfrm>
        </p:spPr>
        <p:txBody>
          <a:bodyPr/>
          <a:lstStyle/>
          <a:p>
            <a:pPr hangingPunct="0">
              <a:spcAft>
                <a:spcPts val="0"/>
              </a:spcAft>
              <a:tabLst>
                <a:tab pos="5654675"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the underlined word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thrilling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mean in Paragraph 4</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Quiet.	B. Slow.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Exciting.	D. Easy.</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73306" y="1700808"/>
            <a:ext cx="407484" cy="461665"/>
          </a:xfrm>
          <a:prstGeom prst="rect">
            <a:avLst/>
          </a:prstGeom>
        </p:spPr>
        <p:txBody>
          <a:bodyPr wrap="none">
            <a:spAutoFit/>
          </a:bodyPr>
          <a:lstStyle/>
          <a:p>
            <a:r>
              <a:rPr lang="en-US" altLang="zh-CN" sz="2400" dirty="0" smtClean="0"/>
              <a:t>C</a:t>
            </a:r>
            <a:endParaRPr lang="zh-CN" altLang="en-US" dirty="0"/>
          </a:p>
        </p:txBody>
      </p:sp>
      <p:sp>
        <p:nvSpPr>
          <p:cNvPr id="4" name="内容占位符 1"/>
          <p:cNvSpPr txBox="1"/>
          <p:nvPr/>
        </p:nvSpPr>
        <p:spPr bwMode="auto">
          <a:xfrm>
            <a:off x="360854" y="325692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词义猜测题。根据</a:t>
            </a:r>
            <a:r>
              <a:rPr lang="en-US" altLang="zh-CN" b="1" smtClean="0">
                <a:solidFill>
                  <a:srgbClr val="FF0000"/>
                </a:solidFill>
                <a:latin typeface="Times New Roman" panose="02020603050405020304" pitchFamily="18" charset="0"/>
                <a:ea typeface="宋体" panose="02010600030101010101" pitchFamily="2" charset="-122"/>
              </a:rPr>
              <a:t>“It is thrilling and wonderful</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 Men and women singers sing in pairs</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可知，歌唱节很棒，男女歌手成对演唱。所以</a:t>
            </a:r>
            <a:r>
              <a:rPr lang="en-US" altLang="zh-CN" b="1" smtClean="0">
                <a:solidFill>
                  <a:srgbClr val="FF0000"/>
                </a:solidFill>
                <a:latin typeface="Times New Roman" panose="02020603050405020304" pitchFamily="18" charset="0"/>
                <a:ea typeface="宋体" panose="02010600030101010101" pitchFamily="2" charset="-122"/>
              </a:rPr>
              <a:t>thrilling</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smtClean="0">
                <a:solidFill>
                  <a:srgbClr val="FF0000"/>
                </a:solidFill>
                <a:latin typeface="Times New Roman" panose="02020603050405020304" pitchFamily="18" charset="0"/>
                <a:ea typeface="宋体" panose="02010600030101010101" pitchFamily="2" charset="-122"/>
              </a:rPr>
              <a:t>wonderful</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词义相近，选项</a:t>
            </a:r>
            <a:r>
              <a:rPr lang="en-US" altLang="zh-CN" b="1" smtClean="0">
                <a:solidFill>
                  <a:srgbClr val="FF0000"/>
                </a:solidFill>
                <a:latin typeface="Times New Roman" panose="02020603050405020304" pitchFamily="18" charset="0"/>
                <a:ea typeface="宋体" panose="02010600030101010101" pitchFamily="2" charset="-122"/>
              </a:rPr>
              <a:t>C</a:t>
            </a:r>
            <a:r>
              <a:rPr lang="en-US" altLang="zh-CN" b="1" smtClean="0">
                <a:solidFill>
                  <a:srgbClr val="FF0000"/>
                </a:solidFill>
                <a:latin typeface="宋体" panose="02010600030101010101" pitchFamily="2" charset="-122"/>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令人兴奋的</a:t>
            </a:r>
            <a:r>
              <a:rPr lang="en-US" altLang="zh-CN" b="1" smtClean="0">
                <a:solidFill>
                  <a:srgbClr val="FF0000"/>
                </a:solidFill>
                <a:latin typeface="宋体" panose="02010600030101010101" pitchFamily="2" charset="-122"/>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与之相符。故选</a:t>
            </a:r>
            <a:r>
              <a:rPr lang="en-US" altLang="zh-CN" b="1" smtClean="0">
                <a:solidFill>
                  <a:srgbClr val="FF0000"/>
                </a:solidFill>
                <a:latin typeface="Times New Roman" panose="02020603050405020304" pitchFamily="18" charset="0"/>
                <a:ea typeface="宋体" panose="02010600030101010101" pitchFamily="2" charset="-122"/>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66132"/>
            <a:ext cx="11485848" cy="2862322"/>
          </a:xfrm>
        </p:spPr>
        <p:txBody>
          <a:bodyPr/>
          <a:lstStyle/>
          <a:p>
            <a:pPr hangingPunct="0">
              <a:spcAft>
                <a:spcPts val="0"/>
              </a:spcAft>
              <a:tabLst>
                <a:tab pos="4050665"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 people celebrate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Manghao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Festival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By choosing tie-dyed clothes as gifts.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By building tents.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By singing songs.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By dressing up and touching others.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73306" y="1456724"/>
            <a:ext cx="407484" cy="461665"/>
          </a:xfrm>
          <a:prstGeom prst="rect">
            <a:avLst/>
          </a:prstGeom>
        </p:spPr>
        <p:txBody>
          <a:bodyPr wrap="none">
            <a:spAutoFit/>
          </a:bodyPr>
          <a:lstStyle/>
          <a:p>
            <a:r>
              <a:rPr lang="en-US" altLang="zh-CN" sz="2400" dirty="0" smtClean="0"/>
              <a:t>D</a:t>
            </a:r>
            <a:endParaRPr lang="zh-CN" altLang="en-US" dirty="0"/>
          </a:p>
        </p:txBody>
      </p:sp>
      <p:sp>
        <p:nvSpPr>
          <p:cNvPr id="4" name="内容占位符 1"/>
          <p:cNvSpPr txBox="1"/>
          <p:nvPr/>
        </p:nvSpPr>
        <p:spPr bwMode="auto">
          <a:xfrm>
            <a:off x="360854" y="4121020"/>
            <a:ext cx="11485848" cy="175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smtClean="0">
                <a:solidFill>
                  <a:srgbClr val="FF0000"/>
                </a:solidFill>
                <a:latin typeface="Times New Roman" panose="02020603050405020304" pitchFamily="18" charset="0"/>
                <a:ea typeface="宋体" panose="02010600030101010101" pitchFamily="2" charset="-122"/>
              </a:rPr>
              <a:t>“At the festival, young men dress up like Manghao and touch others to send good wishes</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可知，在这个节日里，年轻人打扮成芒蒿的样子，用手触摸别人来传递美好的祝愿。故选</a:t>
            </a:r>
            <a:r>
              <a:rPr lang="en-US" altLang="zh-CN" b="1" smtClean="0">
                <a:solidFill>
                  <a:srgbClr val="FF0000"/>
                </a:solidFill>
                <a:latin typeface="Times New Roman" panose="02020603050405020304" pitchFamily="18" charset="0"/>
                <a:ea typeface="宋体" panose="02010600030101010101" pitchFamily="2" charset="-122"/>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0176"/>
            <a:ext cx="11485848" cy="2308324"/>
          </a:xfrm>
        </p:spPr>
        <p:txBody>
          <a:bodyPr/>
          <a:lstStyle/>
          <a:p>
            <a:pPr hangingPunct="0">
              <a:spcAft>
                <a:spcPts val="0"/>
              </a:spcAft>
              <a:tabLst>
                <a:tab pos="4049395" algn="l"/>
                <a:tab pos="4487545"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Which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the right structure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the passage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Paragraph 1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②</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Paragraph 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134995" algn="l"/>
                <a:tab pos="5915025" algn="l"/>
                <a:tab pos="7289800" algn="l"/>
                <a:tab pos="9413875" algn="l"/>
              </a:tabLs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134995" algn="l"/>
                <a:tab pos="5915025" algn="l"/>
                <a:tab pos="7289800" algn="l"/>
                <a:tab pos="94138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1918742" y="1429486"/>
            <a:ext cx="3037994" cy="336880"/>
          </a:xfrm>
          <a:prstGeom prst="rect">
            <a:avLst/>
          </a:prstGeom>
        </p:spPr>
      </p:pic>
      <p:pic>
        <p:nvPicPr>
          <p:cNvPr id="4" name="cx03a.jpg" descr="id:2147501081;FounderCES"/>
          <p:cNvPicPr/>
          <p:nvPr/>
        </p:nvPicPr>
        <p:blipFill>
          <a:blip r:embed="rId2"/>
          <a:stretch>
            <a:fillRect/>
          </a:stretch>
        </p:blipFill>
        <p:spPr>
          <a:xfrm>
            <a:off x="838622" y="3068961"/>
            <a:ext cx="1103860" cy="1534252"/>
          </a:xfrm>
          <a:prstGeom prst="rect">
            <a:avLst/>
          </a:prstGeom>
        </p:spPr>
      </p:pic>
      <p:pic>
        <p:nvPicPr>
          <p:cNvPr id="5" name="cx03b.jpg" descr="id:2147501088;FounderCES"/>
          <p:cNvPicPr/>
          <p:nvPr/>
        </p:nvPicPr>
        <p:blipFill>
          <a:blip r:embed="rId3"/>
          <a:stretch>
            <a:fillRect/>
          </a:stretch>
        </p:blipFill>
        <p:spPr>
          <a:xfrm>
            <a:off x="3889900" y="3068961"/>
            <a:ext cx="1103860" cy="1534252"/>
          </a:xfrm>
          <a:prstGeom prst="rect">
            <a:avLst/>
          </a:prstGeom>
        </p:spPr>
      </p:pic>
      <p:pic>
        <p:nvPicPr>
          <p:cNvPr id="7" name="cx03d.jpg" descr="id:2147501102;FounderCES"/>
          <p:cNvPicPr/>
          <p:nvPr/>
        </p:nvPicPr>
        <p:blipFill>
          <a:blip r:embed="rId4"/>
          <a:stretch>
            <a:fillRect/>
          </a:stretch>
        </p:blipFill>
        <p:spPr>
          <a:xfrm>
            <a:off x="10271806" y="3068960"/>
            <a:ext cx="821805" cy="1534253"/>
          </a:xfrm>
          <a:prstGeom prst="rect">
            <a:avLst/>
          </a:prstGeom>
        </p:spPr>
      </p:pic>
      <p:pic>
        <p:nvPicPr>
          <p:cNvPr id="9" name="cx03c.jpg" descr="id:2147501095;FounderCES"/>
          <p:cNvPicPr/>
          <p:nvPr/>
        </p:nvPicPr>
        <p:blipFill>
          <a:blip r:embed="rId5"/>
          <a:stretch>
            <a:fillRect/>
          </a:stretch>
        </p:blipFill>
        <p:spPr>
          <a:xfrm>
            <a:off x="6941178" y="3068961"/>
            <a:ext cx="1383209" cy="1534252"/>
          </a:xfrm>
          <a:prstGeom prst="rect">
            <a:avLst/>
          </a:prstGeom>
        </p:spPr>
      </p:pic>
      <p:sp>
        <p:nvSpPr>
          <p:cNvPr id="8" name="矩形 7"/>
          <p:cNvSpPr/>
          <p:nvPr/>
        </p:nvSpPr>
        <p:spPr>
          <a:xfrm>
            <a:off x="873306" y="1340768"/>
            <a:ext cx="389850" cy="461665"/>
          </a:xfrm>
          <a:prstGeom prst="rect">
            <a:avLst/>
          </a:prstGeom>
        </p:spPr>
        <p:txBody>
          <a:bodyPr wrap="none">
            <a:spAutoFit/>
          </a:bodyPr>
          <a:lstStyle/>
          <a:p>
            <a:r>
              <a:rPr lang="en-US" altLang="zh-CN" sz="2400" dirty="0" smtClean="0"/>
              <a:t>B</a:t>
            </a:r>
            <a:endParaRPr lang="zh-CN" altLang="en-US" dirty="0"/>
          </a:p>
        </p:txBody>
      </p:sp>
      <p:sp>
        <p:nvSpPr>
          <p:cNvPr id="10" name="内容占位符 1"/>
          <p:cNvSpPr txBox="1"/>
          <p:nvPr/>
        </p:nvSpPr>
        <p:spPr bwMode="auto">
          <a:xfrm>
            <a:off x="360854" y="467501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文章结构题。分析全文内容可知，第一段引出主题；第二、三、四、五段分别介绍白族、蒙古族、壮族和苗族的风俗。故选</a:t>
            </a:r>
            <a:r>
              <a:rPr lang="en-US" altLang="zh-CN" b="1" smtClean="0">
                <a:solidFill>
                  <a:srgbClr val="FF0000"/>
                </a:solidFill>
                <a:latin typeface="Times New Roman" panose="02020603050405020304" pitchFamily="18" charset="0"/>
                <a:ea typeface="宋体" panose="02010600030101010101" pitchFamily="2" charset="-122"/>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385713"/>
            <a:ext cx="11485848" cy="2238241"/>
          </a:xfrm>
          <a:ln w="19050">
            <a:solidFill>
              <a:srgbClr val="00B0F0"/>
            </a:solidFill>
          </a:ln>
        </p:spPr>
        <p:txBody>
          <a:bodyPr/>
          <a:lstStyle/>
          <a:p>
            <a:pPr hangingPunct="0"/>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推断</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文章结构是中考考查的新考向阅读题型之一</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是阅读理解的一项重要技能</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主要考查同学们语篇分析、逻辑推理等综合能力。首先审题干和选项</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了解选项都有哪些结构</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明确考查任务</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然后阅读全文</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理解大意</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逐段归纳段落大意</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最后得出正确答案。</a:t>
            </a:r>
            <a:endParaRPr lang="zh-CN" altLang="en-US" dirty="0"/>
          </a:p>
        </p:txBody>
      </p:sp>
      <p:pic>
        <p:nvPicPr>
          <p:cNvPr id="4" name="图片 3"/>
          <p:cNvPicPr>
            <a:picLocks noChangeAspect="1"/>
          </p:cNvPicPr>
          <p:nvPr/>
        </p:nvPicPr>
        <p:blipFill>
          <a:blip r:embed="rId1"/>
          <a:stretch>
            <a:fillRect/>
          </a:stretch>
        </p:blipFill>
        <p:spPr>
          <a:xfrm>
            <a:off x="478582" y="1124744"/>
            <a:ext cx="1672365" cy="504941"/>
          </a:xfrm>
          <a:prstGeom prst="rect">
            <a:avLst/>
          </a:prstGeom>
        </p:spPr>
      </p:pic>
      <p:sp>
        <p:nvSpPr>
          <p:cNvPr id="5" name="内容占位符 1"/>
          <p:cNvSpPr txBox="1"/>
          <p:nvPr/>
        </p:nvSpPr>
        <p:spPr bwMode="auto">
          <a:xfrm>
            <a:off x="360854" y="4075959"/>
            <a:ext cx="11485848" cy="1130246"/>
          </a:xfrm>
          <a:prstGeom prst="rect">
            <a:avLst/>
          </a:prstGeom>
          <a:solidFill>
            <a:srgbClr val="E8F6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latin typeface="Times New Roman" panose="02020603050405020304" pitchFamily="18" charset="0"/>
                <a:ea typeface="楷体" panose="02010609060101010101" pitchFamily="49" charset="-122"/>
                <a:cs typeface="Times New Roman" panose="02020603050405020304" pitchFamily="18" charset="0"/>
              </a:rPr>
              <a:t>中国是一个多民族的国家</a:t>
            </a:r>
            <a:r>
              <a:rPr lang="zh-CN" altLang="zh-CN" b="1" smtClean="0">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latin typeface="Times New Roman" panose="02020603050405020304" pitchFamily="18" charset="0"/>
                <a:ea typeface="楷体" panose="02010609060101010101" pitchFamily="49" charset="-122"/>
                <a:cs typeface="Times New Roman" panose="02020603050405020304" pitchFamily="18" charset="0"/>
              </a:rPr>
              <a:t>长期以来</a:t>
            </a:r>
            <a:r>
              <a:rPr lang="zh-CN" altLang="zh-CN" b="1" smtClean="0">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latin typeface="Times New Roman" panose="02020603050405020304" pitchFamily="18" charset="0"/>
                <a:ea typeface="楷体" panose="02010609060101010101" pitchFamily="49" charset="-122"/>
                <a:cs typeface="Times New Roman" panose="02020603050405020304" pitchFamily="18" charset="0"/>
              </a:rPr>
              <a:t>各民族和睦相处</a:t>
            </a:r>
            <a:r>
              <a:rPr lang="zh-CN" altLang="zh-CN" b="1" smtClean="0">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latin typeface="Times New Roman" panose="02020603050405020304" pitchFamily="18" charset="0"/>
                <a:ea typeface="楷体" panose="02010609060101010101" pitchFamily="49" charset="-122"/>
                <a:cs typeface="Times New Roman" panose="02020603050405020304" pitchFamily="18" charset="0"/>
              </a:rPr>
              <a:t>共同发展。通过阅读本文可以培养学生的思维品质和民族自豪感</a:t>
            </a:r>
            <a:r>
              <a:rPr lang="zh-CN" altLang="zh-CN" b="1" smtClean="0">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latin typeface="Times New Roman" panose="02020603050405020304" pitchFamily="18" charset="0"/>
                <a:ea typeface="楷体" panose="02010609060101010101" pitchFamily="49" charset="-122"/>
                <a:cs typeface="Times New Roman" panose="02020603050405020304" pitchFamily="18" charset="0"/>
              </a:rPr>
              <a:t>自觉维护民族大团结。</a:t>
            </a:r>
            <a:endParaRPr lang="zh-CN" altLang="en-US" dirty="0"/>
          </a:p>
        </p:txBody>
      </p:sp>
      <p:pic>
        <p:nvPicPr>
          <p:cNvPr id="6" name="素养考向.eps" descr="id:2147487228;FounderCES"/>
          <p:cNvPicPr/>
          <p:nvPr/>
        </p:nvPicPr>
        <p:blipFill>
          <a:blip r:embed="rId2"/>
          <a:stretch>
            <a:fillRect/>
          </a:stretch>
        </p:blipFill>
        <p:spPr>
          <a:xfrm>
            <a:off x="406574" y="4260982"/>
            <a:ext cx="1837690" cy="35941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2615</Words>
  <Application>WPS 演示</Application>
  <PresentationFormat>自定义</PresentationFormat>
  <Paragraphs>60</Paragraphs>
  <Slides>9</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9</vt:i4>
      </vt:variant>
    </vt:vector>
  </HeadingPairs>
  <TitlesOfParts>
    <vt:vector size="19"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人间</cp:lastModifiedBy>
  <cp:revision>462</cp:revision>
  <dcterms:created xsi:type="dcterms:W3CDTF">2020-11-06T05:24:00Z</dcterms:created>
  <dcterms:modified xsi:type="dcterms:W3CDTF">2025-09-17T03:49:47Z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183F53B07990440590EEDC2FFA382F57_12</vt:lpwstr>
  </property>
</Properties>
</file>